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38"/>
  </p:notesMasterIdLst>
  <p:sldIdLst>
    <p:sldId id="437" r:id="rId2"/>
    <p:sldId id="465" r:id="rId3"/>
    <p:sldId id="466" r:id="rId4"/>
    <p:sldId id="463" r:id="rId5"/>
    <p:sldId id="464" r:id="rId6"/>
    <p:sldId id="467" r:id="rId7"/>
    <p:sldId id="470" r:id="rId8"/>
    <p:sldId id="471" r:id="rId9"/>
    <p:sldId id="472" r:id="rId10"/>
    <p:sldId id="473" r:id="rId11"/>
    <p:sldId id="474" r:id="rId12"/>
    <p:sldId id="501" r:id="rId13"/>
    <p:sldId id="508" r:id="rId14"/>
    <p:sldId id="509" r:id="rId15"/>
    <p:sldId id="510" r:id="rId16"/>
    <p:sldId id="480" r:id="rId17"/>
    <p:sldId id="482" r:id="rId18"/>
    <p:sldId id="485" r:id="rId19"/>
    <p:sldId id="511" r:id="rId20"/>
    <p:sldId id="512" r:id="rId21"/>
    <p:sldId id="513" r:id="rId22"/>
    <p:sldId id="514" r:id="rId23"/>
    <p:sldId id="515" r:id="rId24"/>
    <p:sldId id="516" r:id="rId25"/>
    <p:sldId id="475" r:id="rId26"/>
    <p:sldId id="517" r:id="rId27"/>
    <p:sldId id="476" r:id="rId28"/>
    <p:sldId id="478" r:id="rId29"/>
    <p:sldId id="518" r:id="rId30"/>
    <p:sldId id="469" r:id="rId31"/>
    <p:sldId id="519" r:id="rId32"/>
    <p:sldId id="468" r:id="rId33"/>
    <p:sldId id="520" r:id="rId34"/>
    <p:sldId id="522" r:id="rId35"/>
    <p:sldId id="523" r:id="rId36"/>
    <p:sldId id="52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40"/>
    <a:srgbClr val="800040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5" autoAdjust="0"/>
    <p:restoredTop sz="95261" autoAdjust="0"/>
  </p:normalViewPr>
  <p:slideViewPr>
    <p:cSldViewPr snapToGrid="0" snapToObjects="1">
      <p:cViewPr varScale="1">
        <p:scale>
          <a:sx n="94" d="100"/>
          <a:sy n="94" d="100"/>
        </p:scale>
        <p:origin x="-100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65C14-AB40-F042-B32B-D1D2D278AC25}" type="datetimeFigureOut">
              <a:rPr lang="en-US" smtClean="0"/>
              <a:t>9/18/14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6381D-D8CE-1540-8682-86853DC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9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4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amormagazine.co.uk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-content/uploads/2014/09/</a:t>
            </a:r>
            <a:r>
              <a:rPr lang="en-US" dirty="0" err="1" smtClean="0"/>
              <a:t>post.jpg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4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6BFECD78-3C8E-49F2-8FAB-59489D168ABB}" type="datetimeFigureOut">
              <a:rPr lang="en-US" smtClean="0"/>
              <a:pPr/>
              <a:t>9/18/14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6BFECD78-3C8E-49F2-8FAB-59489D168ABB}" type="datetimeFigureOut">
              <a:rPr lang="en-US" smtClean="0"/>
              <a:pPr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97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Relationship Id="rId3" Type="http://schemas.openxmlformats.org/officeDocument/2006/relationships/hyperlink" Target="http://www.ncbi.nlm.nih.gov/pmc/articles/PMC2550365/pdf/bmj00603-0031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intel-research.net/Publications/Seattle/final-ESM-pub-with-Walker.pdf" TargetMode="External"/><Relationship Id="rId3" Type="http://schemas.openxmlformats.org/officeDocument/2006/relationships/hyperlink" Target="http://static.usenix.org/legacy/events/mobisys07/full_papers/p57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EJqpUG4pJI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blog/en/blog/2012/04/13/10-online-survey-tips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ism.ssri.duke.edu/question_design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96148" y="1"/>
            <a:ext cx="3247851" cy="6858000"/>
          </a:xfrm>
          <a:solidFill>
            <a:schemeClr val="bg1">
              <a:alpha val="76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 smtClean="0"/>
              <a:t>Learning </a:t>
            </a:r>
            <a:br>
              <a:rPr lang="en-US" sz="3200" b="1" dirty="0" smtClean="0"/>
            </a:br>
            <a:r>
              <a:rPr lang="en-US" sz="3200" b="1" dirty="0" smtClean="0"/>
              <a:t>About People</a:t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400" dirty="0" smtClean="0"/>
              <a:t>CSCI </a:t>
            </a:r>
            <a:r>
              <a:rPr lang="en-US" sz="2400" dirty="0"/>
              <a:t>5839 Fall </a:t>
            </a:r>
            <a:r>
              <a:rPr lang="en-US" sz="2400" dirty="0" smtClean="0"/>
              <a:t>2014 Shaun Kane</a:t>
            </a:r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266"/>
          <a:stretch/>
        </p:blipFill>
        <p:spPr>
          <a:xfrm>
            <a:off x="-1" y="0"/>
            <a:ext cx="57424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focus groups are hard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One person dominates conversation</a:t>
            </a:r>
          </a:p>
          <a:p>
            <a:endParaRPr lang="en-US" dirty="0" smtClean="0"/>
          </a:p>
          <a:p>
            <a:r>
              <a:rPr lang="en-US" dirty="0" smtClean="0"/>
              <a:t>Shy participants hesitant to engage</a:t>
            </a:r>
          </a:p>
          <a:p>
            <a:endParaRPr lang="en-US" dirty="0"/>
          </a:p>
          <a:p>
            <a:r>
              <a:rPr lang="en-US" dirty="0" smtClean="0"/>
              <a:t>Run out of things to talk about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>
              <a:solidFill>
                <a:srgbClr val="FF0080"/>
              </a:solidFill>
            </a:endParaRPr>
          </a:p>
          <a:p>
            <a:r>
              <a:rPr lang="en-US" dirty="0" smtClean="0">
                <a:solidFill>
                  <a:srgbClr val="FF0080"/>
                </a:solidFill>
              </a:rPr>
              <a:t>Turn taking, sub-teams, ask focused questions to everyone</a:t>
            </a:r>
          </a:p>
          <a:p>
            <a:endParaRPr lang="en-US" dirty="0">
              <a:solidFill>
                <a:srgbClr val="FF0080"/>
              </a:solidFill>
            </a:endParaRPr>
          </a:p>
          <a:p>
            <a:endParaRPr lang="en-US" dirty="0" smtClean="0">
              <a:solidFill>
                <a:srgbClr val="FF0080"/>
              </a:solidFill>
            </a:endParaRPr>
          </a:p>
          <a:p>
            <a:r>
              <a:rPr lang="en-US" dirty="0" smtClean="0">
                <a:solidFill>
                  <a:srgbClr val="FF0080"/>
                </a:solidFill>
              </a:rPr>
              <a:t>Structured meetings (“today we’ll talk about riding the bus”)</a:t>
            </a:r>
            <a:endParaRPr lang="en-US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81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1-focusgroup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0"/>
          <a:stretch/>
        </p:blipFill>
        <p:spPr>
          <a:xfrm>
            <a:off x="1" y="1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2372" y="202649"/>
            <a:ext cx="425616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more information: </a:t>
            </a:r>
            <a:r>
              <a:rPr lang="en-US" dirty="0" err="1"/>
              <a:t>Kitzinger</a:t>
            </a:r>
            <a:r>
              <a:rPr lang="en-US" dirty="0"/>
              <a:t>, J. (1995). Qualitative research: introducing focus groups. </a:t>
            </a:r>
            <a:r>
              <a:rPr lang="en-US" dirty="0" smtClean="0"/>
              <a:t>BMJ, </a:t>
            </a:r>
            <a:r>
              <a:rPr lang="en-US" dirty="0"/>
              <a:t>311(7000), 299-302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3"/>
              </a:rPr>
              <a:t>http://www.ncbi.nlm.nih.gov/pmc/articles/PMC2550365/pdf/bmj00603-0031.</a:t>
            </a:r>
            <a:r>
              <a:rPr lang="en-US" dirty="0" smtClean="0">
                <a:hlinkClick r:id="rId3"/>
              </a:rPr>
              <a:t>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69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Ethnography </a:t>
            </a:r>
            <a:r>
              <a:rPr lang="en-US" sz="2400" dirty="0" smtClean="0">
                <a:solidFill>
                  <a:srgbClr val="FF6600"/>
                </a:solidFill>
              </a:rPr>
              <a:t>(“culture writing”)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10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Primary technique from cultural anthropology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Traditional </a:t>
            </a:r>
            <a:r>
              <a:rPr lang="en-US" dirty="0"/>
              <a:t>science focuses on objectivity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Understanding </a:t>
            </a:r>
            <a:r>
              <a:rPr lang="en-US" dirty="0"/>
              <a:t>from the “outside” </a:t>
            </a:r>
          </a:p>
          <a:p>
            <a:endParaRPr lang="en-US" dirty="0" smtClean="0"/>
          </a:p>
          <a:p>
            <a:r>
              <a:rPr lang="en-US" dirty="0" smtClean="0"/>
              <a:t>Ethnography </a:t>
            </a:r>
            <a:r>
              <a:rPr lang="en-US" dirty="0"/>
              <a:t>focuses on </a:t>
            </a:r>
            <a:r>
              <a:rPr lang="en-US" dirty="0" smtClean="0"/>
              <a:t>understanding the </a:t>
            </a:r>
            <a:r>
              <a:rPr lang="en-US" dirty="0"/>
              <a:t>subject as s/he understands her/</a:t>
            </a:r>
            <a:r>
              <a:rPr lang="en-US" dirty="0" smtClean="0"/>
              <a:t>himself</a:t>
            </a:r>
          </a:p>
          <a:p>
            <a:endParaRPr lang="en-US" dirty="0"/>
          </a:p>
          <a:p>
            <a:r>
              <a:rPr lang="en-US" dirty="0" smtClean="0"/>
              <a:t>Participant observation – not just observing other participants, but acting as a participant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8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Ethnography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</a:t>
            </a:r>
            <a:r>
              <a:rPr lang="en-US" dirty="0"/>
              <a:t> </a:t>
            </a:r>
            <a:r>
              <a:rPr lang="en-US" dirty="0" smtClean="0"/>
              <a:t>Get out of the lab</a:t>
            </a:r>
          </a:p>
          <a:p>
            <a:pPr marL="0" indent="0">
              <a:buNone/>
            </a:pPr>
            <a:r>
              <a:rPr lang="en-US" dirty="0" smtClean="0"/>
              <a:t>+ Gain deep experience of a specific culture</a:t>
            </a:r>
          </a:p>
          <a:p>
            <a:pPr marL="0" indent="0">
              <a:buNone/>
            </a:pPr>
            <a:r>
              <a:rPr lang="en-US" dirty="0" smtClean="0"/>
              <a:t>+ Approach understanding from inside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– Extremely time consuming </a:t>
            </a:r>
            <a:r>
              <a:rPr lang="en-US" sz="2400" dirty="0" smtClean="0"/>
              <a:t>(months, years)</a:t>
            </a:r>
          </a:p>
          <a:p>
            <a:pPr marL="0" indent="0">
              <a:buNone/>
            </a:pPr>
            <a:r>
              <a:rPr lang="en-US" dirty="0" smtClean="0"/>
              <a:t>– Demanding on participants</a:t>
            </a:r>
          </a:p>
          <a:p>
            <a:pPr marL="0" indent="0">
              <a:buNone/>
            </a:pPr>
            <a:r>
              <a:rPr lang="en-US" dirty="0" smtClean="0"/>
              <a:t>– Data focuses on one person’s experience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0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ethnography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Reference</a:t>
            </a:r>
          </a:p>
          <a:p>
            <a:pPr lvl="1"/>
            <a:r>
              <a:rPr lang="en-US" sz="2400" dirty="0" err="1" smtClean="0"/>
              <a:t>Dourish</a:t>
            </a:r>
            <a:r>
              <a:rPr lang="en-US" sz="2400" dirty="0"/>
              <a:t>, P. Reading and Interpreting </a:t>
            </a:r>
            <a:r>
              <a:rPr lang="en-US" sz="2400" dirty="0" smtClean="0"/>
              <a:t>Ethnography. </a:t>
            </a:r>
            <a:r>
              <a:rPr lang="en-US" sz="2400" dirty="0"/>
              <a:t>In Olson, J. S., &amp; Kellogg, W. A. (2014). Ways of Knowing in HCI</a:t>
            </a:r>
            <a:r>
              <a:rPr lang="en-US" sz="2400" dirty="0" smtClean="0"/>
              <a:t>. (free </a:t>
            </a:r>
            <a:r>
              <a:rPr lang="en-US" sz="2400" dirty="0" err="1" smtClean="0"/>
              <a:t>ebook</a:t>
            </a:r>
            <a:r>
              <a:rPr lang="en-US" sz="2400" dirty="0" smtClean="0"/>
              <a:t> via CU Library)</a:t>
            </a:r>
          </a:p>
          <a:p>
            <a:endParaRPr lang="en-US" dirty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sz="2400" dirty="0"/>
              <a:t>Nathan, L. P. (2012). Sustainable information practice: An ethnographic investigation. Journal of the American Society for Information Science and Technology, 63(11), 2254-2268.</a:t>
            </a:r>
          </a:p>
          <a:p>
            <a:pPr lvl="1"/>
            <a:r>
              <a:rPr lang="en-US" sz="2400" dirty="0" err="1" smtClean="0"/>
              <a:t>boyd</a:t>
            </a:r>
            <a:r>
              <a:rPr lang="en-US" sz="2400" dirty="0" smtClean="0"/>
              <a:t>, d. m. </a:t>
            </a:r>
            <a:r>
              <a:rPr lang="en-US" sz="2400" dirty="0"/>
              <a:t>2004. Friendster and publicly articulated social networking. In </a:t>
            </a:r>
            <a:r>
              <a:rPr lang="en-US" sz="2400" dirty="0" smtClean="0"/>
              <a:t>CHI </a:t>
            </a:r>
            <a:r>
              <a:rPr lang="en-US" sz="2400" dirty="0"/>
              <a:t>EA '</a:t>
            </a:r>
            <a:r>
              <a:rPr lang="en-US" sz="2400" dirty="0" smtClean="0"/>
              <a:t>04. </a:t>
            </a:r>
            <a:r>
              <a:rPr lang="en-US" sz="2400" dirty="0"/>
              <a:t>ACM, New York, NY, USA, 1279-1282. </a:t>
            </a:r>
            <a:r>
              <a:rPr lang="en-US" sz="2400" dirty="0" smtClean="0"/>
              <a:t>http</a:t>
            </a:r>
            <a:r>
              <a:rPr lang="en-US" sz="2400" dirty="0"/>
              <a:t>://</a:t>
            </a:r>
            <a:r>
              <a:rPr lang="en-US" sz="2400" dirty="0" err="1"/>
              <a:t>doi.acm.org</a:t>
            </a:r>
            <a:r>
              <a:rPr lang="en-US" sz="2400" dirty="0"/>
              <a:t>/10.1145/985921.986043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3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ethnography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most cases, HCI researchers or designers don’t perform ethnography at a respectable level (for anthropologists)</a:t>
            </a:r>
          </a:p>
          <a:p>
            <a:endParaRPr lang="en-US" dirty="0"/>
          </a:p>
          <a:p>
            <a:r>
              <a:rPr lang="en-US" dirty="0" smtClean="0"/>
              <a:t>“Rapid ethnography” (Millen) and other “quick and dirty ethnography” methods are inspired by ethnography, but lack the complete richness of ethnography</a:t>
            </a:r>
          </a:p>
        </p:txBody>
      </p:sp>
    </p:spTree>
    <p:extLst>
      <p:ext uri="{BB962C8B-B14F-4D97-AF65-F5344CB8AC3E}">
        <p14:creationId xmlns:p14="http://schemas.microsoft.com/office/powerpoint/2010/main" val="341363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Contextual Design/Inquiry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337781" cy="5215759"/>
          </a:xfrm>
        </p:spPr>
        <p:txBody>
          <a:bodyPr>
            <a:normAutofit/>
          </a:bodyPr>
          <a:lstStyle/>
          <a:p>
            <a:r>
              <a:rPr lang="en-US" sz="2600" dirty="0"/>
              <a:t>“The core premise of Contextual Inquiry is very simple: go where the customer works, observe the customer as he or she works, and talk to the customer about the work.” </a:t>
            </a:r>
            <a:r>
              <a:rPr lang="en-US" sz="2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—Contextual Design </a:t>
            </a:r>
            <a:r>
              <a:rPr lang="en-US" sz="26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(Beyer and </a:t>
            </a:r>
            <a:r>
              <a:rPr lang="en-US" sz="26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Holtzblatt</a:t>
            </a:r>
            <a:r>
              <a:rPr lang="en-US" sz="26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, p</a:t>
            </a:r>
            <a:r>
              <a:rPr lang="en-US" sz="2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. 41)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81" y="1836496"/>
            <a:ext cx="4191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inquiry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10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Observational interview method</a:t>
            </a:r>
          </a:p>
          <a:p>
            <a:endParaRPr lang="en-US" dirty="0"/>
          </a:p>
          <a:p>
            <a:r>
              <a:rPr lang="en-US" dirty="0" smtClean="0"/>
              <a:t>Shadow participants, ask questions about what’s happening (and work history)</a:t>
            </a:r>
          </a:p>
          <a:p>
            <a:endParaRPr lang="en-US" dirty="0" smtClean="0"/>
          </a:p>
          <a:p>
            <a:r>
              <a:rPr lang="en-US" dirty="0" smtClean="0"/>
              <a:t>Inspired by ethnographic methods, but focused on workplaces</a:t>
            </a:r>
          </a:p>
          <a:p>
            <a:endParaRPr lang="en-US" dirty="0" smtClean="0"/>
          </a:p>
          <a:p>
            <a:r>
              <a:rPr lang="en-US" dirty="0" smtClean="0"/>
              <a:t>Understand users’ environment, task, working groups and culture (</a:t>
            </a:r>
            <a:r>
              <a:rPr lang="en-US" dirty="0"/>
              <a:t>expectations, norms, policies, values, etc.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65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Contextual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is important to the user?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</a:t>
            </a:r>
            <a:r>
              <a:rPr lang="en-US" dirty="0"/>
              <a:t>, why </a:t>
            </a:r>
            <a:r>
              <a:rPr lang="en-US" dirty="0" smtClean="0"/>
              <a:t>are certain choices made?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does the user think about their needs and goals?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dirty="0"/>
              <a:t>does the user understand the system?</a:t>
            </a:r>
          </a:p>
          <a:p>
            <a:r>
              <a:rPr lang="en-US" dirty="0"/>
              <a:t>Note: </a:t>
            </a:r>
            <a:r>
              <a:rPr lang="en-US" dirty="0" smtClean="0"/>
              <a:t>user </a:t>
            </a:r>
            <a:r>
              <a:rPr lang="en-US" dirty="0"/>
              <a:t>may not always understand her/himself, so we study the understanding, and study her/him objectively (in context).</a:t>
            </a:r>
          </a:p>
        </p:txBody>
      </p:sp>
    </p:spTree>
    <p:extLst>
      <p:ext uri="{BB962C8B-B14F-4D97-AF65-F5344CB8AC3E}">
        <p14:creationId xmlns:p14="http://schemas.microsoft.com/office/powerpoint/2010/main" val="126757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Diary study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Ask participants to record their experiences over a period of time (usually some number of days)</a:t>
            </a:r>
          </a:p>
          <a:p>
            <a:endParaRPr lang="en-US" dirty="0"/>
          </a:p>
          <a:p>
            <a:r>
              <a:rPr lang="en-US" dirty="0" smtClean="0"/>
              <a:t>Ask them to consider specific issues or problems; may involve writing prompts</a:t>
            </a:r>
          </a:p>
          <a:p>
            <a:endParaRPr lang="en-US" dirty="0"/>
          </a:p>
          <a:p>
            <a:r>
              <a:rPr lang="en-US" dirty="0" smtClean="0"/>
              <a:t>Data collection methods: paper, web form, voice 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5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with your project group</a:t>
            </a:r>
          </a:p>
          <a:p>
            <a:r>
              <a:rPr lang="en-US" dirty="0" smtClean="0"/>
              <a:t>Come up with bad questions and fix them</a:t>
            </a:r>
            <a:endParaRPr lang="en-US" dirty="0"/>
          </a:p>
          <a:p>
            <a:r>
              <a:rPr lang="en-US" dirty="0" smtClean="0"/>
              <a:t>We’ll start with interview questions</a:t>
            </a:r>
          </a:p>
          <a:p>
            <a:endParaRPr lang="en-US" dirty="0"/>
          </a:p>
          <a:p>
            <a:r>
              <a:rPr lang="en-US" dirty="0"/>
              <a:t>Sign + take a picture of your notes</a:t>
            </a:r>
          </a:p>
          <a:p>
            <a:r>
              <a:rPr lang="en-US" dirty="0"/>
              <a:t>Upload to Piazza (or turn in the paper one and email to peers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9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3886"/>
          <a:stretch/>
        </p:blipFill>
        <p:spPr>
          <a:xfrm>
            <a:off x="242112" y="1638084"/>
            <a:ext cx="8667750" cy="52199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2112" y="255142"/>
            <a:ext cx="8667750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Helvetica"/>
                <a:cs typeface="Helvetica"/>
              </a:rPr>
              <a:t>Palen</a:t>
            </a:r>
            <a:r>
              <a:rPr lang="en-US" dirty="0">
                <a:latin typeface="Helvetica"/>
                <a:cs typeface="Helvetica"/>
              </a:rPr>
              <a:t>, L., &amp; </a:t>
            </a:r>
            <a:r>
              <a:rPr lang="en-US" dirty="0" err="1">
                <a:latin typeface="Helvetica"/>
                <a:cs typeface="Helvetica"/>
              </a:rPr>
              <a:t>Salzman</a:t>
            </a:r>
            <a:r>
              <a:rPr lang="en-US" dirty="0">
                <a:latin typeface="Helvetica"/>
                <a:cs typeface="Helvetica"/>
              </a:rPr>
              <a:t>, M. (2002, November). Voice-mail diary studies for naturalistic data capture under mobile conditions. In Proceedings of the 2002 ACM conference on Computer supported cooperative work (pp. 87-95). ACM</a:t>
            </a:r>
            <a:r>
              <a:rPr lang="en-US" dirty="0" smtClean="0">
                <a:latin typeface="Helvetica"/>
                <a:cs typeface="Helvetica"/>
              </a:rPr>
              <a:t>.</a:t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sz="1300" dirty="0" smtClean="0">
                <a:latin typeface="Helvetica"/>
                <a:cs typeface="Helvetica"/>
              </a:rPr>
              <a:t>http</a:t>
            </a:r>
            <a:r>
              <a:rPr lang="en-US" sz="1300" dirty="0">
                <a:latin typeface="Helvetica"/>
                <a:cs typeface="Helvetica"/>
              </a:rPr>
              <a:t>://</a:t>
            </a:r>
            <a:r>
              <a:rPr lang="en-US" sz="1300" dirty="0" err="1">
                <a:latin typeface="Helvetica"/>
                <a:cs typeface="Helvetica"/>
              </a:rPr>
              <a:t>pdf.aminer.org</a:t>
            </a:r>
            <a:r>
              <a:rPr lang="en-US" sz="1300" dirty="0">
                <a:latin typeface="Helvetica"/>
                <a:cs typeface="Helvetica"/>
              </a:rPr>
              <a:t>/000/121/935/voice_mail_diary_studies_for_naturalistic_data_capture_under_mobile.pdf</a:t>
            </a:r>
          </a:p>
        </p:txBody>
      </p:sp>
    </p:spTree>
    <p:extLst>
      <p:ext uri="{BB962C8B-B14F-4D97-AF65-F5344CB8AC3E}">
        <p14:creationId xmlns:p14="http://schemas.microsoft.com/office/powerpoint/2010/main" val="275935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Diary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+ Capture experiences that may not come </a:t>
            </a:r>
            <a:br>
              <a:rPr lang="en-US" dirty="0" smtClean="0"/>
            </a:br>
            <a:r>
              <a:rPr lang="en-US" dirty="0" smtClean="0"/>
              <a:t>    up in an interview</a:t>
            </a:r>
          </a:p>
          <a:p>
            <a:pPr marL="0" indent="0">
              <a:buNone/>
            </a:pPr>
            <a:r>
              <a:rPr lang="en-US" dirty="0" smtClean="0"/>
              <a:t>+ Identify changes over time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– Can be time consuming</a:t>
            </a:r>
          </a:p>
          <a:p>
            <a:pPr marL="0" indent="0">
              <a:buNone/>
            </a:pPr>
            <a:r>
              <a:rPr lang="en-US" dirty="0" smtClean="0"/>
              <a:t>– Participant may forget (or need incentives)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71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How do you capture data at the moment something is happening?</a:t>
            </a:r>
          </a:p>
          <a:p>
            <a:endParaRPr lang="en-US" dirty="0"/>
          </a:p>
          <a:p>
            <a:r>
              <a:rPr lang="en-US" dirty="0" smtClean="0"/>
              <a:t>Experience sampling: deliver questions to participants while they are performing the task you want to know about</a:t>
            </a:r>
          </a:p>
          <a:p>
            <a:pPr lvl="1"/>
            <a:r>
              <a:rPr lang="en-US" dirty="0" smtClean="0"/>
              <a:t>e.g. call someone at work and ask how busy they are</a:t>
            </a:r>
          </a:p>
          <a:p>
            <a:pPr lvl="1"/>
            <a:endParaRPr lang="en-US" dirty="0"/>
          </a:p>
          <a:p>
            <a:r>
              <a:rPr lang="en-US" dirty="0" smtClean="0"/>
              <a:t>Requires extensive planning (or technology)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2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err="1"/>
              <a:t>Consolvo</a:t>
            </a:r>
            <a:r>
              <a:rPr lang="en-US" sz="2800" dirty="0"/>
              <a:t>, S., &amp; Walker, M. (2003). Using the experience sampling method to evaluate </a:t>
            </a:r>
            <a:r>
              <a:rPr lang="en-US" sz="2800" dirty="0" err="1"/>
              <a:t>ubicomp</a:t>
            </a:r>
            <a:r>
              <a:rPr lang="en-US" sz="2800" dirty="0"/>
              <a:t> applications. IEEE Pervasive Computing, 2(2), 24-31. </a:t>
            </a:r>
            <a:r>
              <a:rPr lang="en-US" sz="2400" dirty="0">
                <a:hlinkClick r:id="rId2"/>
              </a:rPr>
              <a:t>http://www.intel-research.net/Publications/Seattle/final-ESM-pub-with-</a:t>
            </a:r>
            <a:r>
              <a:rPr lang="en-US" sz="2400" dirty="0" smtClean="0">
                <a:hlinkClick r:id="rId2"/>
              </a:rPr>
              <a:t>Walker.pdf</a:t>
            </a:r>
            <a:endParaRPr lang="en-US" sz="24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Froehlich, J., Chen, M. Y., </a:t>
            </a:r>
            <a:r>
              <a:rPr lang="en-US" sz="2800" dirty="0" err="1"/>
              <a:t>Consolvo</a:t>
            </a:r>
            <a:r>
              <a:rPr lang="en-US" sz="2800" dirty="0"/>
              <a:t>, S., Harrison, B., &amp; </a:t>
            </a:r>
            <a:r>
              <a:rPr lang="en-US" sz="2800" dirty="0" err="1"/>
              <a:t>Landay</a:t>
            </a:r>
            <a:r>
              <a:rPr lang="en-US" sz="2800" dirty="0"/>
              <a:t>, J. A. (2007, June). </a:t>
            </a:r>
            <a:r>
              <a:rPr lang="en-US" sz="2800" dirty="0" err="1"/>
              <a:t>MyExperience</a:t>
            </a:r>
            <a:r>
              <a:rPr lang="en-US" sz="2800" dirty="0"/>
              <a:t>: a system for in situ tracing and capturing of user feedback on mobile phones. In Proceedings of the 5th international conference on Mobile systems, applications and services (pp. 57-70). ACM. </a:t>
            </a:r>
            <a:r>
              <a:rPr lang="en-US" sz="2800" dirty="0">
                <a:hlinkClick r:id="rId3"/>
              </a:rPr>
              <a:t>http://static.usenix.org/legacy/events/mobisys07/full_papers/p57.</a:t>
            </a:r>
            <a:r>
              <a:rPr lang="en-US" sz="2800" dirty="0" smtClean="0">
                <a:hlinkClick r:id="rId3"/>
              </a:rPr>
              <a:t>pdf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4711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683" y="648479"/>
            <a:ext cx="3864086" cy="478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3" y="0"/>
            <a:ext cx="492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31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Cultural probes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to gather more about individuals’ lived experience</a:t>
            </a:r>
          </a:p>
          <a:p>
            <a:pPr lvl="1"/>
            <a:r>
              <a:rPr lang="en-US" dirty="0" smtClean="0"/>
              <a:t>Can be a kind of extended diary study</a:t>
            </a:r>
          </a:p>
          <a:p>
            <a:pPr lvl="1"/>
            <a:endParaRPr lang="en-US" dirty="0"/>
          </a:p>
          <a:p>
            <a:r>
              <a:rPr lang="en-US" dirty="0" smtClean="0"/>
              <a:t>Create structured activities in which participants gather data about their own experiences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01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06165" y="274809"/>
            <a:ext cx="4658078" cy="6060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606" y="392047"/>
            <a:ext cx="27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cultural probe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06165" y="274809"/>
            <a:ext cx="4658078" cy="6060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606" y="392047"/>
            <a:ext cx="27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cultural probe package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13" y="2822893"/>
            <a:ext cx="5472051" cy="37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1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14" y="1239418"/>
            <a:ext cx="3567114" cy="54534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38" y="165100"/>
            <a:ext cx="50927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95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probes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+ Rich, interesting data</a:t>
            </a:r>
          </a:p>
          <a:p>
            <a:pPr marL="0" indent="0">
              <a:buNone/>
            </a:pPr>
            <a:r>
              <a:rPr lang="en-US" dirty="0" smtClean="0"/>
              <a:t>+ Engaging for participants</a:t>
            </a:r>
          </a:p>
          <a:p>
            <a:pPr marL="0" indent="0">
              <a:buNone/>
            </a:pPr>
            <a:r>
              <a:rPr lang="en-US" dirty="0" smtClean="0"/>
              <a:t>– May be difficult to draw conclusions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Gaver</a:t>
            </a:r>
            <a:r>
              <a:rPr lang="en-US" dirty="0"/>
              <a:t>, B., Dunne, T., &amp; </a:t>
            </a:r>
            <a:r>
              <a:rPr lang="en-US" dirty="0" err="1"/>
              <a:t>Pacenti</a:t>
            </a:r>
            <a:r>
              <a:rPr lang="en-US" dirty="0"/>
              <a:t>, E. (1999). Design: cultural probes. interactions, 6(1), 21-29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EJqpUG4pJIE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72269"/>
          </a:xfrm>
        </p:spPr>
        <p:txBody>
          <a:bodyPr/>
          <a:lstStyle/>
          <a:p>
            <a:r>
              <a:rPr lang="en-US" dirty="0" smtClean="0"/>
              <a:t>Let’s discuss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3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on 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Collecting data is a full time job</a:t>
            </a:r>
          </a:p>
          <a:p>
            <a:r>
              <a:rPr lang="en-US" dirty="0" smtClean="0"/>
              <a:t>Taking good notes is another</a:t>
            </a:r>
          </a:p>
          <a:p>
            <a:pPr lvl="1"/>
            <a:r>
              <a:rPr lang="en-US" dirty="0" smtClean="0"/>
              <a:t>So get help if you can</a:t>
            </a:r>
          </a:p>
          <a:p>
            <a:endParaRPr lang="en-US" dirty="0" smtClean="0"/>
          </a:p>
          <a:p>
            <a:r>
              <a:rPr lang="en-US" dirty="0" smtClean="0"/>
              <a:t>Triangulate among multiple sources</a:t>
            </a:r>
          </a:p>
          <a:p>
            <a:endParaRPr lang="en-US" dirty="0"/>
          </a:p>
          <a:p>
            <a:r>
              <a:rPr lang="en-US" dirty="0" smtClean="0"/>
              <a:t>Be prepared to go back and collect more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3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58759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17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3727"/>
          </a:xfrm>
        </p:spPr>
        <p:txBody>
          <a:bodyPr>
            <a:normAutofit/>
          </a:bodyPr>
          <a:lstStyle/>
          <a:p>
            <a:r>
              <a:rPr lang="en-US" dirty="0" smtClean="0"/>
              <a:t>Collect data</a:t>
            </a:r>
          </a:p>
          <a:p>
            <a:pPr lvl="1"/>
            <a:r>
              <a:rPr lang="en-US" dirty="0" smtClean="0"/>
              <a:t>Field notes</a:t>
            </a:r>
          </a:p>
          <a:p>
            <a:pPr lvl="1"/>
            <a:r>
              <a:rPr lang="en-US" dirty="0" smtClean="0"/>
              <a:t>Recorded audio (transcribe!)</a:t>
            </a:r>
          </a:p>
          <a:p>
            <a:pPr lvl="1"/>
            <a:r>
              <a:rPr lang="en-US" dirty="0" smtClean="0"/>
              <a:t>Participant-completed documents (questionnaires etc.)</a:t>
            </a:r>
          </a:p>
          <a:p>
            <a:pPr lvl="1"/>
            <a:r>
              <a:rPr lang="en-US" dirty="0" smtClean="0"/>
              <a:t>Photographs or video</a:t>
            </a:r>
          </a:p>
          <a:p>
            <a:pPr lvl="1"/>
            <a:endParaRPr lang="en-US" dirty="0"/>
          </a:p>
          <a:p>
            <a:r>
              <a:rPr lang="en-US" dirty="0" smtClean="0"/>
              <a:t>Be sure to remove identifying information; use aliases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14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743"/>
          <a:stretch/>
        </p:blipFill>
        <p:spPr>
          <a:xfrm>
            <a:off x="-1" y="45402"/>
            <a:ext cx="9144001" cy="68125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44850" cy="1143000"/>
          </a:xfrm>
          <a:solidFill>
            <a:srgbClr val="0000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Identifying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4850" cy="4992667"/>
          </a:xfrm>
          <a:solidFill>
            <a:srgbClr val="000000"/>
          </a:solidFill>
        </p:spPr>
        <p:txBody>
          <a:bodyPr>
            <a:normAutofit/>
          </a:bodyPr>
          <a:lstStyle/>
          <a:p>
            <a:r>
              <a:rPr lang="en-US" dirty="0" smtClean="0"/>
              <a:t>You’ll inevitably end up with a bunch of data about different kinds of things</a:t>
            </a:r>
          </a:p>
          <a:p>
            <a:endParaRPr lang="en-US" dirty="0"/>
          </a:p>
          <a:p>
            <a:r>
              <a:rPr lang="en-US" dirty="0" smtClean="0"/>
              <a:t>How to identify trends or themes?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7663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Affinity diagramming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09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Enumerate all of the ideas that you have; write each on a Post-It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post-its on the wall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Arrange into logical groups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Label the groups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Similar to card sorting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95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minutes: generate as many ideas as you can about why solving your project problem is difficult</a:t>
            </a:r>
          </a:p>
          <a:p>
            <a:endParaRPr lang="en-US" dirty="0"/>
          </a:p>
          <a:p>
            <a:r>
              <a:rPr lang="en-US" dirty="0" smtClean="0"/>
              <a:t>5 minutes: arrange in groups. What are </a:t>
            </a:r>
            <a:r>
              <a:rPr lang="en-US" smtClean="0"/>
              <a:t>the themes?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70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Representing participants via personas and 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1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question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74547" cy="4525963"/>
          </a:xfrm>
        </p:spPr>
        <p:txBody>
          <a:bodyPr/>
          <a:lstStyle/>
          <a:p>
            <a:r>
              <a:rPr lang="en-US" sz="2400" dirty="0" smtClean="0"/>
              <a:t>Duke, Instrument Design </a:t>
            </a:r>
            <a:r>
              <a:rPr lang="en-US" sz="2400" dirty="0"/>
              <a:t>and Development </a:t>
            </a:r>
            <a:r>
              <a:rPr lang="en-US" sz="2400" dirty="0">
                <a:hlinkClick r:id="rId2"/>
              </a:rPr>
              <a:t>http://dism.ssri.duke.edu/</a:t>
            </a:r>
            <a:r>
              <a:rPr lang="en-US" sz="2400" dirty="0" smtClean="0">
                <a:hlinkClick r:id="rId2"/>
              </a:rPr>
              <a:t>question_design.php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SurveyMonkey</a:t>
            </a:r>
            <a:r>
              <a:rPr lang="en-US" sz="2400" dirty="0" smtClean="0"/>
              <a:t>, Improving Onlin</a:t>
            </a:r>
            <a:r>
              <a:rPr lang="en-US" sz="2400" dirty="0"/>
              <a:t>e Surveys </a:t>
            </a:r>
            <a:r>
              <a:rPr lang="en-US" sz="2400" dirty="0">
                <a:hlinkClick r:id="rId3"/>
              </a:rPr>
              <a:t>https://www.surveymonkey.com/blog/en/blog/2012/04/13/10-online-survey-tips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730" y="1600200"/>
            <a:ext cx="2757070" cy="43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9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deadlines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</a:p>
          <a:p>
            <a:pPr lvl="1"/>
            <a:r>
              <a:rPr lang="en-US" dirty="0" smtClean="0"/>
              <a:t>T0: Collaboration plan and blog</a:t>
            </a:r>
          </a:p>
          <a:p>
            <a:pPr lvl="1"/>
            <a:endParaRPr lang="en-US" dirty="0"/>
          </a:p>
          <a:p>
            <a:r>
              <a:rPr lang="en-US" dirty="0" smtClean="0"/>
              <a:t>Tuesday:</a:t>
            </a:r>
          </a:p>
          <a:p>
            <a:pPr lvl="1"/>
            <a:r>
              <a:rPr lang="en-US" dirty="0" smtClean="0"/>
              <a:t>A3: Observation and notes</a:t>
            </a:r>
          </a:p>
          <a:p>
            <a:endParaRPr lang="en-US" dirty="0" smtClean="0"/>
          </a:p>
          <a:p>
            <a:r>
              <a:rPr lang="en-US" dirty="0" smtClean="0"/>
              <a:t>T1 (project research) pushed back to 10/2</a:t>
            </a:r>
          </a:p>
          <a:p>
            <a:pPr lvl="1"/>
            <a:r>
              <a:rPr lang="en-US" dirty="0" smtClean="0"/>
              <a:t>But start </a:t>
            </a:r>
            <a:r>
              <a:rPr lang="en-US" dirty="0" err="1" smtClean="0"/>
              <a:t>planningnow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1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7037"/>
          </a:xfrm>
        </p:spPr>
        <p:txBody>
          <a:bodyPr>
            <a:normAutofit/>
          </a:bodyPr>
          <a:lstStyle/>
          <a:p>
            <a:r>
              <a:rPr lang="en-US" dirty="0" smtClean="0"/>
              <a:t>Other (mostly) qualitative research methods</a:t>
            </a:r>
          </a:p>
          <a:p>
            <a:pPr lvl="1"/>
            <a:r>
              <a:rPr lang="en-US" dirty="0" smtClean="0"/>
              <a:t>With pointers to learn more about them</a:t>
            </a:r>
          </a:p>
          <a:p>
            <a:pPr lvl="1"/>
            <a:endParaRPr lang="en-US" dirty="0"/>
          </a:p>
          <a:p>
            <a:r>
              <a:rPr lang="en-US" dirty="0" smtClean="0"/>
              <a:t>T1 (due in two weeks)</a:t>
            </a:r>
          </a:p>
          <a:p>
            <a:pPr lvl="1"/>
            <a:r>
              <a:rPr lang="en-US" dirty="0" smtClean="0"/>
              <a:t>Pick two research methods</a:t>
            </a:r>
          </a:p>
          <a:p>
            <a:pPr lvl="1"/>
            <a:r>
              <a:rPr lang="en-US" dirty="0" smtClean="0"/>
              <a:t>Conduct research with at least 4 representative users</a:t>
            </a:r>
          </a:p>
          <a:p>
            <a:pPr lvl="1"/>
            <a:r>
              <a:rPr lang="en-US" dirty="0" smtClean="0"/>
              <a:t>Details on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07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collection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groups</a:t>
            </a:r>
          </a:p>
          <a:p>
            <a:r>
              <a:rPr lang="en-US" dirty="0"/>
              <a:t>Participant observation / </a:t>
            </a:r>
            <a:r>
              <a:rPr lang="en-US" dirty="0" smtClean="0"/>
              <a:t>ethnography</a:t>
            </a:r>
          </a:p>
          <a:p>
            <a:r>
              <a:rPr lang="en-US" dirty="0" smtClean="0"/>
              <a:t>Contextual design</a:t>
            </a:r>
          </a:p>
          <a:p>
            <a:r>
              <a:rPr lang="en-US" dirty="0" smtClean="0"/>
              <a:t>Diary study</a:t>
            </a:r>
          </a:p>
          <a:p>
            <a:r>
              <a:rPr lang="en-US" dirty="0" smtClean="0"/>
              <a:t>Experience sampling</a:t>
            </a:r>
          </a:p>
          <a:p>
            <a:r>
              <a:rPr lang="en-US" dirty="0" smtClean="0"/>
              <a:t>Cultural probe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39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6600"/>
                </a:solidFill>
              </a:rPr>
              <a:t>F</a:t>
            </a:r>
            <a:r>
              <a:rPr lang="en-US" dirty="0" smtClean="0">
                <a:solidFill>
                  <a:srgbClr val="FF6600"/>
                </a:solidFill>
              </a:rPr>
              <a:t>ocus groups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“design team”</a:t>
            </a:r>
          </a:p>
          <a:p>
            <a:r>
              <a:rPr lang="en-US" dirty="0" smtClean="0"/>
              <a:t>Empower participants to engage with </a:t>
            </a:r>
            <a:br>
              <a:rPr lang="en-US" dirty="0" smtClean="0"/>
            </a:br>
            <a:r>
              <a:rPr lang="en-US" dirty="0" smtClean="0"/>
              <a:t>creative ideas</a:t>
            </a:r>
          </a:p>
          <a:p>
            <a:r>
              <a:rPr lang="en-US" dirty="0" smtClean="0"/>
              <a:t>Find commonalities, trigger memories of focus group members</a:t>
            </a:r>
          </a:p>
          <a:p>
            <a:pPr lvl="1"/>
            <a:r>
              <a:rPr lang="en-US" dirty="0" smtClean="0"/>
              <a:t>“Oh yeah, I’ve had that experience too…”</a:t>
            </a:r>
          </a:p>
          <a:p>
            <a:r>
              <a:rPr lang="en-US" dirty="0" smtClean="0"/>
              <a:t>Can be more time efficient than interviews (but usually isn’t)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4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focus groups are hard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One person dominates conversation</a:t>
            </a:r>
          </a:p>
          <a:p>
            <a:endParaRPr lang="en-US" dirty="0" smtClean="0"/>
          </a:p>
          <a:p>
            <a:r>
              <a:rPr lang="en-US" dirty="0" smtClean="0"/>
              <a:t>Shy participants hesitant to engage</a:t>
            </a:r>
          </a:p>
          <a:p>
            <a:endParaRPr lang="en-US" dirty="0"/>
          </a:p>
          <a:p>
            <a:r>
              <a:rPr lang="en-US" dirty="0" smtClean="0"/>
              <a:t>Run out of things to talk about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1024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5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000"/>
      </a:hlink>
      <a:folHlink>
        <a:srgbClr val="FF8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6736</TotalTime>
  <Words>1342</Words>
  <Application>Microsoft Macintosh PowerPoint</Application>
  <PresentationFormat>On-screen Show (4:3)</PresentationFormat>
  <Paragraphs>187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Black</vt:lpstr>
      <vt:lpstr>Learning  About People  CSCI 5839 Fall 2014 Shaun Kane</vt:lpstr>
      <vt:lpstr>Activity</vt:lpstr>
      <vt:lpstr>Let’s discuss questions</vt:lpstr>
      <vt:lpstr>More on question design</vt:lpstr>
      <vt:lpstr>Upcoming deadlines</vt:lpstr>
      <vt:lpstr>Today</vt:lpstr>
      <vt:lpstr>Other data collection methods</vt:lpstr>
      <vt:lpstr>Focus groups</vt:lpstr>
      <vt:lpstr>Why focus groups are hard</vt:lpstr>
      <vt:lpstr>Why focus groups are hard</vt:lpstr>
      <vt:lpstr>PowerPoint Presentation</vt:lpstr>
      <vt:lpstr>Ethnography (“culture writing”)</vt:lpstr>
      <vt:lpstr>Ethnography</vt:lpstr>
      <vt:lpstr>More about ethnography</vt:lpstr>
      <vt:lpstr>Using ethnography</vt:lpstr>
      <vt:lpstr>Contextual Design/Inquiry</vt:lpstr>
      <vt:lpstr>Contextual inquiry</vt:lpstr>
      <vt:lpstr>Example Contextual Questions</vt:lpstr>
      <vt:lpstr>Diary study</vt:lpstr>
      <vt:lpstr>PowerPoint Presentation</vt:lpstr>
      <vt:lpstr>Diary study</vt:lpstr>
      <vt:lpstr>Experience sampling</vt:lpstr>
      <vt:lpstr>Experience sampling</vt:lpstr>
      <vt:lpstr>PowerPoint Presentation</vt:lpstr>
      <vt:lpstr>Cultural probes</vt:lpstr>
      <vt:lpstr>PowerPoint Presentation</vt:lpstr>
      <vt:lpstr>PowerPoint Presentation</vt:lpstr>
      <vt:lpstr>PowerPoint Presentation</vt:lpstr>
      <vt:lpstr>Cultural probes</vt:lpstr>
      <vt:lpstr>Tips on data collection</vt:lpstr>
      <vt:lpstr>Analysis</vt:lpstr>
      <vt:lpstr>Analysis</vt:lpstr>
      <vt:lpstr>Identifying themes</vt:lpstr>
      <vt:lpstr>Affinity diagramming</vt:lpstr>
      <vt:lpstr>Let’s try it</vt:lpstr>
      <vt:lpstr>Next time</vt:lpstr>
    </vt:vector>
  </TitlesOfParts>
  <Company>UMBC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Hurst</dc:creator>
  <cp:lastModifiedBy>Shaun Kane</cp:lastModifiedBy>
  <cp:revision>815</cp:revision>
  <dcterms:created xsi:type="dcterms:W3CDTF">2013-01-30T18:39:41Z</dcterms:created>
  <dcterms:modified xsi:type="dcterms:W3CDTF">2014-09-18T06:04:19Z</dcterms:modified>
</cp:coreProperties>
</file>